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8" r:id="rId10"/>
    <p:sldId id="270" r:id="rId11"/>
    <p:sldId id="271" r:id="rId12"/>
    <p:sldId id="269" r:id="rId13"/>
    <p:sldId id="272" r:id="rId14"/>
    <p:sldId id="267" r:id="rId15"/>
    <p:sldId id="265" r:id="rId16"/>
    <p:sldId id="273" r:id="rId17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D52F9-1C3E-4AFE-8556-C1C935AABD51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A47F5-96FC-4FA4-AD69-59C5A1300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37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99FDB-D22D-4F80-8F88-A0A1D07751B3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F593A-79B8-47C2-AA7B-1EEB7FFCD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Eurobarometer 81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F593A-79B8-47C2-AA7B-1EEB7FFCDE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75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Alina </a:t>
            </a:r>
            <a:r>
              <a:rPr lang="en-US" dirty="0" err="1" smtClean="0"/>
              <a:t>Curticapean</a:t>
            </a:r>
            <a:r>
              <a:rPr lang="en-US" dirty="0" smtClean="0"/>
              <a:t> (2008) in Perspectives: Bai </a:t>
            </a:r>
            <a:r>
              <a:rPr lang="en-US" dirty="0" err="1" smtClean="0"/>
              <a:t>Ganio</a:t>
            </a:r>
            <a:r>
              <a:rPr lang="en-US" dirty="0" smtClean="0"/>
              <a:t> and Other Men’s Journeys to Europe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F593A-79B8-47C2-AA7B-1EEB7FFCDE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3DE8-DF31-4129-A3AD-DDE31386D955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33A6-D49F-4736-863E-94F5517B0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6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3DE8-DF31-4129-A3AD-DDE31386D955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33A6-D49F-4736-863E-94F5517B0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3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3DE8-DF31-4129-A3AD-DDE31386D955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33A6-D49F-4736-863E-94F5517B0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4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3DE8-DF31-4129-A3AD-DDE31386D955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33A6-D49F-4736-863E-94F5517B0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38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3DE8-DF31-4129-A3AD-DDE31386D955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33A6-D49F-4736-863E-94F5517B0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04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3DE8-DF31-4129-A3AD-DDE31386D955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33A6-D49F-4736-863E-94F5517B0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6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3DE8-DF31-4129-A3AD-DDE31386D955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33A6-D49F-4736-863E-94F5517B0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0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3DE8-DF31-4129-A3AD-DDE31386D955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33A6-D49F-4736-863E-94F5517B0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6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3DE8-DF31-4129-A3AD-DDE31386D955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33A6-D49F-4736-863E-94F5517B0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3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3DE8-DF31-4129-A3AD-DDE31386D955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33A6-D49F-4736-863E-94F5517B0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8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3DE8-DF31-4129-A3AD-DDE31386D955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33A6-D49F-4736-863E-94F5517B0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32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C3DE8-DF31-4129-A3AD-DDE31386D955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33A6-D49F-4736-863E-94F5517B0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9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ivysilani/10000000102-debata-think-tanku-evropske-hodnoty/214251000920005-pet-let-v-cele-politiky-rozsireni-a-sousedstvi-e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847850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A discussion of </a:t>
            </a:r>
            <a:r>
              <a:rPr lang="en-US" sz="3300" dirty="0" err="1"/>
              <a:t>Anes</a:t>
            </a:r>
            <a:r>
              <a:rPr lang="en-US" sz="3300" dirty="0"/>
              <a:t> </a:t>
            </a:r>
            <a:r>
              <a:rPr lang="en-US" sz="3300" dirty="0" err="1"/>
              <a:t>Makul’s</a:t>
            </a:r>
            <a:r>
              <a:rPr lang="en-US" sz="3300" dirty="0"/>
              <a:t> paper: </a:t>
            </a:r>
            <a:r>
              <a:rPr lang="en-US" sz="3300" dirty="0" smtClean="0"/>
              <a:t/>
            </a:r>
            <a:br>
              <a:rPr lang="en-US" sz="3300" dirty="0" smtClean="0"/>
            </a:br>
            <a:r>
              <a:rPr lang="en-US" dirty="0" smtClean="0"/>
              <a:t>Can </a:t>
            </a:r>
            <a:r>
              <a:rPr lang="en-US" dirty="0" smtClean="0"/>
              <a:t>the European Public Block the Enlargement to the Western Balkans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/>
          <a:p>
            <a:r>
              <a:rPr lang="en-US" dirty="0" smtClean="0"/>
              <a:t>Daniela Lenčéš Chalániová</a:t>
            </a:r>
          </a:p>
          <a:p>
            <a:r>
              <a:rPr lang="en-US" sz="2600" dirty="0" smtClean="0"/>
              <a:t>21 October 2014</a:t>
            </a:r>
            <a:endParaRPr lang="en-US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76799"/>
            <a:ext cx="6781800" cy="140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499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3810000"/>
            <a:ext cx="3124200" cy="1066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© Martin </a:t>
            </a:r>
            <a:r>
              <a:rPr lang="en-US" dirty="0" err="1" smtClean="0"/>
              <a:t>Rowson</a:t>
            </a:r>
            <a:r>
              <a:rPr lang="en-US" dirty="0" smtClean="0"/>
              <a:t> on UK weather and vigilance against aliens, </a:t>
            </a:r>
            <a:r>
              <a:rPr lang="en-US" i="1" dirty="0" smtClean="0"/>
              <a:t>The Guardian</a:t>
            </a:r>
            <a:r>
              <a:rPr lang="en-US" dirty="0" smtClean="0"/>
              <a:t> 3</a:t>
            </a:r>
            <a:r>
              <a:rPr lang="en-US" baseline="30000" dirty="0" smtClean="0"/>
              <a:t>rd</a:t>
            </a:r>
            <a:r>
              <a:rPr lang="en-US" dirty="0" smtClean="0"/>
              <a:t> January 2014</a:t>
            </a:r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008914" y="2133600"/>
            <a:ext cx="31242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65105" y="2287956"/>
            <a:ext cx="370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© Dave Brown lifting off of the transitional period on Rumanian and Bulgarian to the EU’s market, </a:t>
            </a:r>
            <a:r>
              <a:rPr lang="en-US" i="1" dirty="0" smtClean="0"/>
              <a:t>The Independent</a:t>
            </a:r>
            <a:r>
              <a:rPr lang="en-US" dirty="0" smtClean="0"/>
              <a:t> 28th November 2013</a:t>
            </a:r>
            <a:endParaRPr lang="en-US" dirty="0"/>
          </a:p>
        </p:txBody>
      </p:sp>
      <p:pic>
        <p:nvPicPr>
          <p:cNvPr id="3074" name="Picture 2" descr="E:\PhD\_DISSERTATION THESIS\DATA\x_UK the Independent                 1-1-2008 - 31-12-2012\2013-11-28_Romania Bulgaria opening up the labour market to them since January 2014 - not going to happ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05200"/>
            <a:ext cx="511110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PhD\_DISSERTATION THESIS\DATA\x_UK Guardian                            1-1-2008 - 31-12-2012\2014-10-15\2014-01-03_Martin Rowson on the UK stor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206"/>
            <a:ext cx="4959452" cy="367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00600" y="228600"/>
            <a:ext cx="4166507" cy="1143000"/>
          </a:xfrm>
        </p:spPr>
        <p:txBody>
          <a:bodyPr/>
          <a:lstStyle/>
          <a:p>
            <a:r>
              <a:rPr lang="en-US" dirty="0" smtClean="0"/>
              <a:t>United Kingdom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970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43400"/>
            <a:ext cx="3886200" cy="1143000"/>
          </a:xfrm>
        </p:spPr>
        <p:txBody>
          <a:bodyPr/>
          <a:lstStyle/>
          <a:p>
            <a:r>
              <a:rPr lang="en-US" dirty="0" smtClean="0"/>
              <a:t>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172200"/>
            <a:ext cx="3581400" cy="68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©  </a:t>
            </a:r>
            <a:r>
              <a:rPr lang="en-US" dirty="0" err="1" smtClean="0"/>
              <a:t>Plantu</a:t>
            </a:r>
            <a:r>
              <a:rPr lang="en-US" dirty="0" smtClean="0"/>
              <a:t>, </a:t>
            </a:r>
            <a:r>
              <a:rPr lang="en-US" i="1" dirty="0" smtClean="0"/>
              <a:t>Le Monde,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October 2013</a:t>
            </a:r>
            <a:endParaRPr lang="en-US" i="1" dirty="0"/>
          </a:p>
        </p:txBody>
      </p:sp>
      <p:pic>
        <p:nvPicPr>
          <p:cNvPr id="5122" name="Picture 2" descr="E:\PhD\_DISSERTATION THESIS\DATA\x_FR Le Monde                           1-1-2008 - 31-12-2012\2013-10-02_Romas go ho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975" y="3306240"/>
            <a:ext cx="5472682" cy="35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PhD\_DISSERTATION THESIS\DATA\x_FR Le Monde                           1-1-2008 - 31-12-2012\2011-04-19_temporary Schengen against Maghreb migran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76200"/>
            <a:ext cx="5413032" cy="346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489233" y="457200"/>
            <a:ext cx="3581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©  </a:t>
            </a:r>
            <a:r>
              <a:rPr lang="en-US" dirty="0" err="1" smtClean="0"/>
              <a:t>Plantu</a:t>
            </a:r>
            <a:r>
              <a:rPr lang="en-US" dirty="0" smtClean="0"/>
              <a:t>, </a:t>
            </a:r>
            <a:r>
              <a:rPr lang="en-US" i="1" dirty="0" smtClean="0"/>
              <a:t>Le Monde, </a:t>
            </a:r>
            <a:r>
              <a:rPr lang="en-US" dirty="0" smtClean="0"/>
              <a:t>19 April 2011 on temporary Schengen borders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31490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PhD\_DISSERTATION THESIS\DATA\x_SK SME                                  1-1-2008 - 31-12-2012\2014-10-15\2014-07-31_neprijali i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3660566"/>
            <a:ext cx="5745162" cy="319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8472" y="4060370"/>
            <a:ext cx="4495800" cy="1143000"/>
          </a:xfrm>
        </p:spPr>
        <p:txBody>
          <a:bodyPr/>
          <a:lstStyle/>
          <a:p>
            <a:r>
              <a:rPr lang="en-US" dirty="0" smtClean="0"/>
              <a:t>Slovakia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6166095"/>
            <a:ext cx="3657600" cy="68283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© </a:t>
            </a:r>
            <a:r>
              <a:rPr lang="en-US" dirty="0" err="1" smtClean="0"/>
              <a:t>Shooty</a:t>
            </a:r>
            <a:r>
              <a:rPr lang="en-US" dirty="0" smtClean="0"/>
              <a:t>, </a:t>
            </a:r>
            <a:r>
              <a:rPr lang="en-US" i="1" dirty="0" smtClean="0"/>
              <a:t>SME</a:t>
            </a:r>
            <a:r>
              <a:rPr lang="en-US" dirty="0" smtClean="0"/>
              <a:t> 31</a:t>
            </a:r>
            <a:r>
              <a:rPr lang="en-US" baseline="30000" dirty="0" smtClean="0"/>
              <a:t>st</a:t>
            </a:r>
            <a:r>
              <a:rPr lang="en-US" dirty="0" smtClean="0"/>
              <a:t> July 2014</a:t>
            </a:r>
            <a:endParaRPr lang="en-US" dirty="0"/>
          </a:p>
        </p:txBody>
      </p:sp>
      <p:pic>
        <p:nvPicPr>
          <p:cNvPr id="4099" name="Picture 3" descr="E:\PhD\_DISSERTATION THESIS\DATA\x_SK SME                                  1-1-2008 - 31-12-2012\2013-12-03_EUkrajin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2" r="18496"/>
          <a:stretch/>
        </p:blipFill>
        <p:spPr bwMode="auto">
          <a:xfrm>
            <a:off x="0" y="0"/>
            <a:ext cx="3918857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2656" y="3488530"/>
            <a:ext cx="3701143" cy="55006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© </a:t>
            </a:r>
            <a:r>
              <a:rPr lang="en-US" dirty="0" err="1" smtClean="0"/>
              <a:t>Shooty</a:t>
            </a:r>
            <a:r>
              <a:rPr lang="en-US" dirty="0" smtClean="0"/>
              <a:t>, </a:t>
            </a:r>
            <a:r>
              <a:rPr lang="en-US" i="1" dirty="0" smtClean="0"/>
              <a:t>SME</a:t>
            </a:r>
            <a:r>
              <a:rPr lang="en-US" dirty="0" smtClean="0"/>
              <a:t>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ecember 2013</a:t>
            </a:r>
            <a:endParaRPr lang="en-US" dirty="0"/>
          </a:p>
        </p:txBody>
      </p:sp>
      <p:pic>
        <p:nvPicPr>
          <p:cNvPr id="4100" name="Picture 4" descr="E:\PhD\_DISSERTATION THESIS\DATA\x_SK SME                                  1-1-2008 - 31-12-2012\2013-07-01_Ante - Chorvatsko v E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330" y="0"/>
            <a:ext cx="5142556" cy="316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655343" y="3167062"/>
            <a:ext cx="4290219" cy="32146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© </a:t>
            </a:r>
            <a:r>
              <a:rPr lang="en-US" dirty="0" err="1" smtClean="0"/>
              <a:t>Shooty</a:t>
            </a:r>
            <a:r>
              <a:rPr lang="en-US" dirty="0" smtClean="0"/>
              <a:t>, </a:t>
            </a:r>
            <a:r>
              <a:rPr lang="en-US" i="1" dirty="0" smtClean="0"/>
              <a:t>SME</a:t>
            </a:r>
            <a:r>
              <a:rPr lang="en-US" dirty="0" smtClean="0"/>
              <a:t> 1</a:t>
            </a:r>
            <a:r>
              <a:rPr lang="en-US" baseline="30000" dirty="0" smtClean="0"/>
              <a:t>st</a:t>
            </a:r>
            <a:r>
              <a:rPr lang="en-US" dirty="0" smtClean="0"/>
              <a:t> July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79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PhD\_DISSERTATION THESIS\DATA\x_CZ MF Dnes                            1-1-2008 - 31-12-2012\2013-04-09_vlajka EU na hra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905" y="0"/>
            <a:ext cx="5360545" cy="653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21251"/>
            <a:ext cx="3048000" cy="4297362"/>
          </a:xfrm>
        </p:spPr>
        <p:txBody>
          <a:bodyPr/>
          <a:lstStyle/>
          <a:p>
            <a:r>
              <a:rPr lang="en-US" dirty="0" smtClean="0"/>
              <a:t>Czech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6296183"/>
            <a:ext cx="4114800" cy="4873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© </a:t>
            </a:r>
            <a:r>
              <a:rPr lang="en-US" dirty="0" err="1" smtClean="0"/>
              <a:t>Mirek</a:t>
            </a:r>
            <a:r>
              <a:rPr lang="en-US" dirty="0" smtClean="0"/>
              <a:t> </a:t>
            </a:r>
            <a:r>
              <a:rPr lang="en-US" dirty="0" err="1" smtClean="0"/>
              <a:t>Kemel</a:t>
            </a:r>
            <a:r>
              <a:rPr lang="en-US" dirty="0" smtClean="0"/>
              <a:t>, </a:t>
            </a:r>
            <a:r>
              <a:rPr lang="en-US" i="1" dirty="0" smtClean="0"/>
              <a:t>MF </a:t>
            </a:r>
            <a:r>
              <a:rPr lang="en-US" dirty="0" err="1" smtClean="0"/>
              <a:t>Dnes</a:t>
            </a:r>
            <a:r>
              <a:rPr lang="en-US" dirty="0" smtClean="0"/>
              <a:t>, 9</a:t>
            </a:r>
            <a:r>
              <a:rPr lang="en-US" baseline="30000" dirty="0" smtClean="0"/>
              <a:t>th</a:t>
            </a:r>
            <a:r>
              <a:rPr lang="en-US" dirty="0" smtClean="0"/>
              <a:t> April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490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Czech Republic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719475"/>
            <a:ext cx="5486400" cy="11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 descr="E:\PhD\_DISSERTATION THESIS\DATA\x_CZ MF Dnes                            1-1-2008 - 31-12-2012\2012-05-16_do evropy do danoveho raje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61738"/>
            <a:ext cx="7638733" cy="383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07169" y="5105400"/>
            <a:ext cx="4114800" cy="487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© </a:t>
            </a:r>
            <a:r>
              <a:rPr lang="en-US" dirty="0" err="1" smtClean="0"/>
              <a:t>Mirek</a:t>
            </a:r>
            <a:r>
              <a:rPr lang="en-US" dirty="0" smtClean="0"/>
              <a:t> </a:t>
            </a:r>
            <a:r>
              <a:rPr lang="en-US" dirty="0" err="1" smtClean="0"/>
              <a:t>Kemel</a:t>
            </a:r>
            <a:r>
              <a:rPr lang="en-US" dirty="0" smtClean="0"/>
              <a:t>, </a:t>
            </a:r>
            <a:r>
              <a:rPr lang="en-US" i="1" dirty="0" smtClean="0"/>
              <a:t>MF </a:t>
            </a:r>
            <a:r>
              <a:rPr lang="en-US" dirty="0" err="1" smtClean="0"/>
              <a:t>Dnes</a:t>
            </a:r>
            <a:r>
              <a:rPr lang="en-US" dirty="0" smtClean="0"/>
              <a:t>, 25 February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431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Future Enlargement: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6958"/>
            <a:ext cx="8382000" cy="465044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There is public </a:t>
            </a:r>
            <a:r>
              <a:rPr lang="en-US" b="1" dirty="0" smtClean="0"/>
              <a:t>potential to block enlargement </a:t>
            </a:r>
            <a:r>
              <a:rPr lang="en-US" dirty="0" smtClean="0"/>
              <a:t>– especially with the consensual style of EU politics</a:t>
            </a:r>
          </a:p>
          <a:p>
            <a:r>
              <a:rPr lang="en-US" b="1" dirty="0" smtClean="0"/>
              <a:t>Explain the EU to the public </a:t>
            </a:r>
            <a:r>
              <a:rPr lang="en-US" dirty="0" smtClean="0"/>
              <a:t>– role of governments as well as the media!</a:t>
            </a:r>
          </a:p>
          <a:p>
            <a:r>
              <a:rPr lang="en-US" b="1" dirty="0" err="1" smtClean="0"/>
              <a:t>Delegitimise</a:t>
            </a:r>
            <a:r>
              <a:rPr lang="en-US" b="1" dirty="0" smtClean="0"/>
              <a:t> populism</a:t>
            </a:r>
            <a:r>
              <a:rPr lang="en-US" dirty="0" smtClean="0"/>
              <a:t>, racism and xenophobia</a:t>
            </a:r>
          </a:p>
          <a:p>
            <a:endParaRPr lang="en-US" dirty="0" smtClean="0"/>
          </a:p>
          <a:p>
            <a:r>
              <a:rPr lang="en-US" dirty="0" smtClean="0"/>
              <a:t>Let’s </a:t>
            </a:r>
            <a:r>
              <a:rPr lang="en-US" dirty="0" smtClean="0"/>
              <a:t>see how the new Commission (Johannes Hahn) will handle the portfolio of European </a:t>
            </a:r>
            <a:r>
              <a:rPr lang="en-US" dirty="0" err="1" smtClean="0"/>
              <a:t>Neighbourhood</a:t>
            </a:r>
            <a:r>
              <a:rPr lang="en-US" dirty="0" smtClean="0"/>
              <a:t> Policy &amp; </a:t>
            </a:r>
            <a:r>
              <a:rPr lang="en-US" b="1" dirty="0" smtClean="0"/>
              <a:t>Enlargement Negotiations</a:t>
            </a:r>
          </a:p>
          <a:p>
            <a:r>
              <a:rPr lang="en-US" b="1" dirty="0" smtClean="0"/>
              <a:t>Keep working </a:t>
            </a:r>
            <a:r>
              <a:rPr lang="en-US" dirty="0" smtClean="0"/>
              <a:t>with Western Balkans and the </a:t>
            </a:r>
            <a:r>
              <a:rPr lang="en-US" dirty="0" err="1" smtClean="0"/>
              <a:t>EaP</a:t>
            </a:r>
            <a:r>
              <a:rPr lang="en-US" dirty="0" smtClean="0"/>
              <a:t> countries – to keep stability and prevent </a:t>
            </a:r>
            <a:r>
              <a:rPr lang="en-US" dirty="0" smtClean="0"/>
              <a:t>remorse</a:t>
            </a:r>
          </a:p>
          <a:p>
            <a:r>
              <a:rPr lang="en-US" dirty="0" err="1"/>
              <a:t>Luboš</a:t>
            </a:r>
            <a:r>
              <a:rPr lang="en-US" dirty="0"/>
              <a:t> </a:t>
            </a:r>
            <a:r>
              <a:rPr lang="en-US" dirty="0" err="1"/>
              <a:t>Palata</a:t>
            </a:r>
            <a:r>
              <a:rPr lang="en-US" dirty="0"/>
              <a:t>: </a:t>
            </a:r>
            <a:r>
              <a:rPr lang="en-US" b="1" dirty="0"/>
              <a:t>external limits </a:t>
            </a:r>
            <a:r>
              <a:rPr lang="en-US" dirty="0"/>
              <a:t>of enlargement – Russia!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719475"/>
            <a:ext cx="5486400" cy="11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622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719475"/>
            <a:ext cx="5486400" cy="11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 err="1" smtClean="0"/>
              <a:t>Curticapean</a:t>
            </a:r>
            <a:r>
              <a:rPr lang="en-US" sz="2800" dirty="0" smtClean="0"/>
              <a:t>, A. (2008): “Bai </a:t>
            </a:r>
            <a:r>
              <a:rPr lang="en-US" sz="2800" dirty="0" err="1" smtClean="0"/>
              <a:t>Ganio</a:t>
            </a:r>
            <a:r>
              <a:rPr lang="en-US" sz="2800" dirty="0" smtClean="0"/>
              <a:t> and Other Men’s Journeys to Europe: the Boundaries of </a:t>
            </a:r>
            <a:r>
              <a:rPr lang="en-US" sz="2800" dirty="0" err="1" smtClean="0"/>
              <a:t>Balkanism</a:t>
            </a:r>
            <a:r>
              <a:rPr lang="en-US" sz="2800" dirty="0" smtClean="0"/>
              <a:t> in Bulgarian EU-Accession Discourses”, </a:t>
            </a:r>
            <a:r>
              <a:rPr lang="en-US" sz="2800" i="1" dirty="0" smtClean="0"/>
              <a:t>Perspectives</a:t>
            </a:r>
            <a:r>
              <a:rPr lang="en-US" sz="2800" dirty="0" smtClean="0"/>
              <a:t> 2008(1): 23-56</a:t>
            </a:r>
          </a:p>
          <a:p>
            <a:r>
              <a:rPr lang="en-US" sz="2800" dirty="0" smtClean="0"/>
              <a:t>European Commission (2014): Eurobarometer 81, July 2014</a:t>
            </a:r>
          </a:p>
          <a:p>
            <a:r>
              <a:rPr lang="en-US" sz="2800" dirty="0" err="1" smtClean="0"/>
              <a:t>Risse</a:t>
            </a:r>
            <a:r>
              <a:rPr lang="en-US" sz="2800" dirty="0" smtClean="0"/>
              <a:t>, T. (2014): “No Demos? Identities and Public Spheres in the Euro Crisis”, </a:t>
            </a:r>
            <a:r>
              <a:rPr lang="en-US" sz="2800" i="1" dirty="0" smtClean="0"/>
              <a:t>Journal of Common Market Studies </a:t>
            </a:r>
            <a:r>
              <a:rPr lang="en-US" sz="2800" dirty="0" smtClean="0"/>
              <a:t>52(6): 1207-1215</a:t>
            </a:r>
          </a:p>
          <a:p>
            <a:r>
              <a:rPr lang="en-US" sz="2800" dirty="0"/>
              <a:t>F</a:t>
            </a:r>
            <a:r>
              <a:rPr lang="hu-HU" sz="2800" dirty="0"/>
              <a:t>ü</a:t>
            </a:r>
            <a:r>
              <a:rPr lang="en-US" sz="2800" dirty="0" smtClean="0"/>
              <a:t>le, </a:t>
            </a:r>
            <a:r>
              <a:rPr lang="en-US" sz="2800" dirty="0"/>
              <a:t>Š</a:t>
            </a:r>
            <a:r>
              <a:rPr lang="en-US" sz="2800" dirty="0" smtClean="0"/>
              <a:t>., </a:t>
            </a:r>
            <a:r>
              <a:rPr lang="en-US" sz="2800" dirty="0" err="1" smtClean="0"/>
              <a:t>Palata</a:t>
            </a:r>
            <a:r>
              <a:rPr lang="en-US" sz="2800" dirty="0" smtClean="0"/>
              <a:t>, L. (2014): “</a:t>
            </a:r>
            <a:r>
              <a:rPr lang="en-US" sz="2800" dirty="0" err="1" smtClean="0"/>
              <a:t>Debaty</a:t>
            </a:r>
            <a:r>
              <a:rPr lang="en-US" sz="2800" dirty="0" smtClean="0"/>
              <a:t> think </a:t>
            </a:r>
            <a:r>
              <a:rPr lang="en-US" sz="2800" dirty="0" err="1" smtClean="0"/>
              <a:t>tanku</a:t>
            </a:r>
            <a:r>
              <a:rPr lang="en-US" sz="2800" dirty="0" smtClean="0"/>
              <a:t> </a:t>
            </a:r>
            <a:r>
              <a:rPr lang="en-US" sz="2800" dirty="0" err="1" smtClean="0"/>
              <a:t>Evropske</a:t>
            </a:r>
            <a:r>
              <a:rPr lang="en-US" sz="2800" dirty="0" smtClean="0"/>
              <a:t> </a:t>
            </a:r>
            <a:r>
              <a:rPr lang="en-US" sz="2800" dirty="0" err="1" smtClean="0"/>
              <a:t>hodnoty</a:t>
            </a:r>
            <a:r>
              <a:rPr lang="en-US" sz="2800" dirty="0" smtClean="0"/>
              <a:t>. Pet let v </a:t>
            </a:r>
            <a:r>
              <a:rPr lang="en-US" sz="2800" dirty="0" err="1" smtClean="0"/>
              <a:t>cele</a:t>
            </a:r>
            <a:r>
              <a:rPr lang="en-US" sz="2800" dirty="0" smtClean="0"/>
              <a:t> </a:t>
            </a:r>
            <a:r>
              <a:rPr lang="en-US" sz="2800" dirty="0" err="1" smtClean="0"/>
              <a:t>politiky</a:t>
            </a:r>
            <a:r>
              <a:rPr lang="en-US" sz="2800" dirty="0" smtClean="0"/>
              <a:t> </a:t>
            </a:r>
            <a:r>
              <a:rPr lang="en-US" sz="2800" dirty="0" err="1" smtClean="0"/>
              <a:t>rozsireni</a:t>
            </a:r>
            <a:r>
              <a:rPr lang="en-US" sz="2800" dirty="0" smtClean="0"/>
              <a:t> a </a:t>
            </a:r>
            <a:r>
              <a:rPr lang="en-US" sz="2800" smtClean="0"/>
              <a:t>sousedstvi”, </a:t>
            </a:r>
            <a:r>
              <a:rPr lang="en-US" sz="2800" i="1" dirty="0" smtClean="0"/>
              <a:t>MZV CR</a:t>
            </a:r>
            <a:r>
              <a:rPr lang="en-US" sz="2800" dirty="0" smtClean="0"/>
              <a:t>, </a:t>
            </a:r>
            <a:r>
              <a:rPr lang="en-US" sz="2800" dirty="0"/>
              <a:t>17.10.2014 available at: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www.ceskatelevize.cz/ivysilani/10000000102-debata-think-tanku-evropske-hodnoty/214251000920005-pet-let-v-cele-politiky-rozsireni-a-sousedstvi-eu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116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Enlargements from candidate’s 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 economic reasons (UK, DK, IRL and later SWE, AT, FIN)</a:t>
            </a:r>
          </a:p>
          <a:p>
            <a:r>
              <a:rPr lang="en-US" dirty="0" smtClean="0"/>
              <a:t>For political and economic reasons (GR, ESP, PORT)</a:t>
            </a:r>
          </a:p>
          <a:p>
            <a:r>
              <a:rPr lang="en-US" dirty="0" smtClean="0"/>
              <a:t>2004 enlargement: </a:t>
            </a:r>
            <a:r>
              <a:rPr lang="en-US" b="1" dirty="0" smtClean="0"/>
              <a:t>political</a:t>
            </a:r>
            <a:r>
              <a:rPr lang="en-US" dirty="0" smtClean="0"/>
              <a:t>, cultural, emotional and economic appeal</a:t>
            </a:r>
          </a:p>
          <a:p>
            <a:pPr>
              <a:buFontTx/>
              <a:buChar char="-"/>
            </a:pPr>
            <a:r>
              <a:rPr lang="en-US" sz="2600" dirty="0" smtClean="0"/>
              <a:t>Membership in the EU = a “return to Europe”</a:t>
            </a:r>
          </a:p>
          <a:p>
            <a:pPr>
              <a:buFontTx/>
              <a:buChar char="-"/>
            </a:pPr>
            <a:r>
              <a:rPr lang="en-US" sz="2600" dirty="0" smtClean="0"/>
              <a:t>A confirmation of a successful transition and political belonging with the developed countries of Western Europe</a:t>
            </a:r>
          </a:p>
          <a:p>
            <a:pPr>
              <a:buFontTx/>
              <a:buChar char="-"/>
            </a:pPr>
            <a:r>
              <a:rPr lang="en-US" sz="2600" dirty="0" smtClean="0"/>
              <a:t>2007/2013 roughly the same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719475"/>
            <a:ext cx="5486400" cy="11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281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Enlargement from candidate’s perspectives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Eurobarometer 81 (July 2014):</a:t>
            </a:r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- support for membership has increased compared with 2013</a:t>
            </a:r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- </a:t>
            </a:r>
            <a:r>
              <a:rPr lang="en-US" sz="2600" dirty="0" err="1" smtClean="0"/>
              <a:t>Maidan</a:t>
            </a:r>
            <a:r>
              <a:rPr lang="en-US" sz="2600" dirty="0" smtClean="0"/>
              <a:t> in Ukraine</a:t>
            </a:r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for a European future</a:t>
            </a:r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of Ukraine</a:t>
            </a:r>
          </a:p>
          <a:p>
            <a:pPr marL="0" indent="0">
              <a:buNone/>
            </a:pPr>
            <a:endParaRPr lang="en-US" sz="2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743200"/>
            <a:ext cx="5281613" cy="385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591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European Union’s perspective on Enlargement?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sz="2600" dirty="0" err="1" smtClean="0"/>
              <a:t>1970s</a:t>
            </a:r>
            <a:r>
              <a:rPr lang="en-US" sz="2600" dirty="0" smtClean="0"/>
              <a:t> - Success story - yes, peace in Europe is possible</a:t>
            </a:r>
          </a:p>
          <a:p>
            <a:r>
              <a:rPr lang="en-US" sz="2600" dirty="0" smtClean="0"/>
              <a:t>1990s/2004 - Victory of the liberal democratic order</a:t>
            </a:r>
          </a:p>
          <a:p>
            <a:r>
              <a:rPr lang="en-US" sz="2600" dirty="0" smtClean="0"/>
              <a:t>Post 2004 - Stability and regionalism </a:t>
            </a:r>
          </a:p>
          <a:p>
            <a:endParaRPr lang="en-US" sz="2600" dirty="0" smtClean="0"/>
          </a:p>
          <a:p>
            <a:r>
              <a:rPr lang="en-US" sz="2600" dirty="0" smtClean="0"/>
              <a:t>First enlargements were not “burdened” with the weight of a public opinion (issue of the elites: </a:t>
            </a:r>
            <a:r>
              <a:rPr lang="en-US" sz="2600" dirty="0" err="1" smtClean="0"/>
              <a:t>deGaulle’s</a:t>
            </a:r>
            <a:r>
              <a:rPr lang="en-US" sz="2600" dirty="0" smtClean="0"/>
              <a:t> ‘non’)</a:t>
            </a:r>
          </a:p>
          <a:p>
            <a:r>
              <a:rPr lang="en-US" sz="2600" dirty="0" smtClean="0"/>
              <a:t>1990s: EU’s democratic deficit – lack of EU demos</a:t>
            </a:r>
          </a:p>
          <a:p>
            <a:r>
              <a:rPr lang="en-US" sz="2600" dirty="0" smtClean="0"/>
              <a:t>Days of the “permissive consensus” seem to be over…</a:t>
            </a:r>
          </a:p>
          <a:p>
            <a:r>
              <a:rPr lang="en-US" sz="2600" dirty="0" smtClean="0"/>
              <a:t>But is there a </a:t>
            </a:r>
            <a:r>
              <a:rPr lang="en-US" sz="2600" b="1" dirty="0" smtClean="0"/>
              <a:t>European public </a:t>
            </a:r>
            <a:r>
              <a:rPr lang="en-US" sz="2600" dirty="0" smtClean="0"/>
              <a:t>now?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719475"/>
            <a:ext cx="5486400" cy="11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591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029" y="5719475"/>
            <a:ext cx="5486400" cy="11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Is there a European public?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Research suggests that indeed since </a:t>
            </a:r>
            <a:r>
              <a:rPr lang="en-US" sz="2600" dirty="0" err="1" smtClean="0"/>
              <a:t>2000s</a:t>
            </a:r>
            <a:r>
              <a:rPr lang="en-US" sz="2600" dirty="0" smtClean="0"/>
              <a:t>, we can speak of “</a:t>
            </a:r>
            <a:r>
              <a:rPr lang="en-US" sz="2600" b="1" dirty="0" smtClean="0"/>
              <a:t>Europeanized public spheres</a:t>
            </a:r>
            <a:r>
              <a:rPr lang="en-US" sz="2600" dirty="0" smtClean="0"/>
              <a:t>” (T. </a:t>
            </a:r>
            <a:r>
              <a:rPr lang="en-US" sz="2600" dirty="0" err="1" smtClean="0"/>
              <a:t>Risse</a:t>
            </a:r>
            <a:r>
              <a:rPr lang="en-US" sz="2600" dirty="0" smtClean="0"/>
              <a:t>)</a:t>
            </a:r>
          </a:p>
          <a:p>
            <a:r>
              <a:rPr lang="en-US" sz="2600" dirty="0" smtClean="0"/>
              <a:t>Even more politicization of EU affairs throughout the crisis</a:t>
            </a:r>
          </a:p>
          <a:p>
            <a:r>
              <a:rPr lang="en-US" sz="2600" b="1" dirty="0" smtClean="0"/>
              <a:t>Majority of the publics </a:t>
            </a:r>
            <a:r>
              <a:rPr lang="en-US" sz="2600" dirty="0" smtClean="0"/>
              <a:t>is willing to be solidary (redistribution within the EU – bail-outs) BUT ON THE OTHER HAND </a:t>
            </a:r>
          </a:p>
          <a:p>
            <a:r>
              <a:rPr lang="en-US" sz="2600" dirty="0" smtClean="0"/>
              <a:t>Recent success of “</a:t>
            </a:r>
            <a:r>
              <a:rPr lang="en-US" sz="2600" b="1" dirty="0"/>
              <a:t>E</a:t>
            </a:r>
            <a:r>
              <a:rPr lang="en-US" sz="2600" b="1" dirty="0" smtClean="0"/>
              <a:t>urosceptics</a:t>
            </a:r>
            <a:r>
              <a:rPr lang="en-US" sz="2600" dirty="0" smtClean="0"/>
              <a:t>” of all stripe and </a:t>
            </a:r>
            <a:r>
              <a:rPr lang="en-US" sz="2600" dirty="0" err="1" smtClean="0"/>
              <a:t>colour</a:t>
            </a:r>
            <a:r>
              <a:rPr lang="en-US" sz="2600" dirty="0" smtClean="0"/>
              <a:t> suggests that the EU institutions as well as national governments will have to </a:t>
            </a:r>
            <a:r>
              <a:rPr lang="en-US" sz="2600" b="1" dirty="0" smtClean="0"/>
              <a:t>take these voices more seriously, </a:t>
            </a:r>
            <a:r>
              <a:rPr lang="en-US" sz="2600" dirty="0" smtClean="0"/>
              <a:t>as they push the mainstream to extreme</a:t>
            </a:r>
            <a:endParaRPr lang="en-US" sz="2600" b="1" dirty="0" smtClean="0"/>
          </a:p>
          <a:p>
            <a:r>
              <a:rPr lang="en-US" sz="2600" dirty="0" smtClean="0"/>
              <a:t>Euroscepticism often accompanied by </a:t>
            </a:r>
            <a:r>
              <a:rPr lang="en-US" sz="2600" b="1" dirty="0" smtClean="0"/>
              <a:t>nationalism</a:t>
            </a:r>
            <a:r>
              <a:rPr lang="en-US" sz="2600" dirty="0" smtClean="0"/>
              <a:t> (UK: UKIP; FR: Front National; GR: Golden Dawn, Independent Greeks); NL: Party for Freedom; AT: BZO, FPO)</a:t>
            </a:r>
          </a:p>
          <a:p>
            <a:r>
              <a:rPr lang="en-US" sz="2600" dirty="0" smtClean="0"/>
              <a:t>(CR: </a:t>
            </a:r>
            <a:r>
              <a:rPr lang="en-US" sz="2600" dirty="0" err="1" smtClean="0"/>
              <a:t>Usvit</a:t>
            </a:r>
            <a:r>
              <a:rPr lang="en-US" sz="2600" dirty="0" smtClean="0"/>
              <a:t>, DSSS; PL: Law and Justice; HU: </a:t>
            </a:r>
            <a:r>
              <a:rPr lang="en-US" sz="2600" dirty="0" err="1" smtClean="0"/>
              <a:t>Jobbik</a:t>
            </a:r>
            <a:r>
              <a:rPr lang="en-US" sz="2600" dirty="0" smtClean="0"/>
              <a:t>; SK: SNS, </a:t>
            </a:r>
            <a:r>
              <a:rPr lang="en-US" sz="2600" dirty="0" err="1" smtClean="0"/>
              <a:t>SaS</a:t>
            </a:r>
            <a:r>
              <a:rPr lang="en-US" sz="2600" dirty="0" smtClean="0"/>
              <a:t>)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49591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/>
          <a:lstStyle/>
          <a:p>
            <a:r>
              <a:rPr lang="en-US" dirty="0" smtClean="0"/>
              <a:t>European public(s)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48307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European moderates are unable to present a united front</a:t>
            </a:r>
          </a:p>
          <a:p>
            <a:pPr marL="0" indent="0">
              <a:buNone/>
            </a:pPr>
            <a:r>
              <a:rPr lang="en-US" sz="2400" dirty="0" smtClean="0"/>
              <a:t> - hard to find arguments and </a:t>
            </a:r>
            <a:r>
              <a:rPr lang="en-US" sz="2400" b="1" dirty="0" smtClean="0"/>
              <a:t>support for integration </a:t>
            </a:r>
            <a:r>
              <a:rPr lang="en-US" sz="2400" dirty="0" smtClean="0"/>
              <a:t>and EU policies (multiple voices)</a:t>
            </a:r>
          </a:p>
          <a:p>
            <a:r>
              <a:rPr lang="en-US" sz="3000" dirty="0" smtClean="0"/>
              <a:t>Easily picked apart by the </a:t>
            </a:r>
            <a:r>
              <a:rPr lang="en-US" sz="3000" dirty="0"/>
              <a:t>E</a:t>
            </a:r>
            <a:r>
              <a:rPr lang="en-US" sz="3000" dirty="0" smtClean="0"/>
              <a:t>urosceptics </a:t>
            </a:r>
          </a:p>
          <a:p>
            <a:pPr marL="0" indent="0">
              <a:buNone/>
            </a:pPr>
            <a:r>
              <a:rPr lang="en-US" sz="2400" dirty="0" smtClean="0"/>
              <a:t> - Especially in a situation of </a:t>
            </a:r>
            <a:r>
              <a:rPr lang="en-US" sz="2400" b="1" dirty="0" smtClean="0"/>
              <a:t>lack of knowledge about the EU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- People give in easily to </a:t>
            </a:r>
            <a:r>
              <a:rPr lang="en-US" sz="2400" b="1" dirty="0" smtClean="0"/>
              <a:t>stereotype and prejudice</a:t>
            </a:r>
          </a:p>
          <a:p>
            <a:r>
              <a:rPr lang="en-US" dirty="0" smtClean="0"/>
              <a:t>Declining support revolves around issues of </a:t>
            </a:r>
            <a:r>
              <a:rPr lang="en-US" b="1" dirty="0" smtClean="0"/>
              <a:t>economy</a:t>
            </a:r>
            <a:r>
              <a:rPr lang="en-US" dirty="0" smtClean="0"/>
              <a:t> and </a:t>
            </a:r>
            <a:r>
              <a:rPr lang="en-US" b="1" dirty="0" smtClean="0"/>
              <a:t>migration </a:t>
            </a:r>
            <a:r>
              <a:rPr lang="en-US" sz="2400" dirty="0" smtClean="0"/>
              <a:t>(but this is rather characteristic for the whole EU integration project)</a:t>
            </a:r>
            <a:endParaRPr lang="en-US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719475"/>
            <a:ext cx="5486400" cy="11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591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Economic “reasons”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93512"/>
            <a:ext cx="8229600" cy="4673888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Iceland</a:t>
            </a:r>
            <a:r>
              <a:rPr lang="en-US" dirty="0" smtClean="0"/>
              <a:t>’s accession would be no problem</a:t>
            </a:r>
          </a:p>
          <a:p>
            <a:endParaRPr lang="en-US" dirty="0" smtClean="0"/>
          </a:p>
          <a:p>
            <a:r>
              <a:rPr lang="en-US" dirty="0" smtClean="0"/>
              <a:t>Central East European countries are less willing to redistribute (</a:t>
            </a:r>
            <a:r>
              <a:rPr lang="en-US" dirty="0" err="1" smtClean="0"/>
              <a:t>Risse</a:t>
            </a:r>
            <a:r>
              <a:rPr lang="en-US" dirty="0" smtClean="0"/>
              <a:t> 2014) thus it could explain the decline of their support for integration </a:t>
            </a:r>
            <a:r>
              <a:rPr lang="en-US" sz="2600" dirty="0" smtClean="0"/>
              <a:t>(compare the Greek scenario, when their PM blackmailed the EC for CAP subsidies in the face of ESP + PORT enlargement)</a:t>
            </a:r>
          </a:p>
          <a:p>
            <a:r>
              <a:rPr lang="en-US" dirty="0" smtClean="0"/>
              <a:t>Imagine </a:t>
            </a:r>
            <a:r>
              <a:rPr lang="en-US" b="1" dirty="0" smtClean="0"/>
              <a:t>Albania</a:t>
            </a:r>
            <a:r>
              <a:rPr lang="en-US" dirty="0" smtClean="0"/>
              <a:t> – the synonym of </a:t>
            </a:r>
            <a:r>
              <a:rPr lang="en-US" b="1" dirty="0" smtClean="0"/>
              <a:t>corruption</a:t>
            </a:r>
            <a:r>
              <a:rPr lang="en-US" dirty="0" smtClean="0"/>
              <a:t> - an EU member!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719475"/>
            <a:ext cx="5486400" cy="11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622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6169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Polish plumber 2.0</a:t>
            </a:r>
          </a:p>
          <a:p>
            <a:r>
              <a:rPr lang="en-US" dirty="0" smtClean="0"/>
              <a:t>Creation of fault-lines even within the EU, let alone without!</a:t>
            </a:r>
          </a:p>
          <a:p>
            <a:pPr marL="0" indent="0">
              <a:buNone/>
            </a:pPr>
            <a:r>
              <a:rPr lang="en-US" sz="2400" dirty="0" smtClean="0"/>
              <a:t>                - UK today tries to limit intra-EU migration (under pressure from UKIP)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- FR tried to send the Roma “home”</a:t>
            </a:r>
          </a:p>
          <a:p>
            <a:r>
              <a:rPr lang="en-US" b="1" dirty="0" smtClean="0"/>
              <a:t>Stereotypes of </a:t>
            </a:r>
            <a:r>
              <a:rPr lang="en-US" dirty="0" smtClean="0"/>
              <a:t>Others (internal &amp; external)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Balkanism</a:t>
            </a:r>
            <a:r>
              <a:rPr lang="en-US" dirty="0" smtClean="0"/>
              <a:t>” Bai </a:t>
            </a:r>
            <a:r>
              <a:rPr lang="en-US" dirty="0" err="1" smtClean="0"/>
              <a:t>Ganio</a:t>
            </a:r>
            <a:r>
              <a:rPr lang="en-US" dirty="0" smtClean="0"/>
              <a:t> (</a:t>
            </a:r>
            <a:r>
              <a:rPr lang="en-US" dirty="0"/>
              <a:t>B</a:t>
            </a:r>
            <a:r>
              <a:rPr lang="en-US" dirty="0" smtClean="0"/>
              <a:t>ulgaria)</a:t>
            </a:r>
          </a:p>
          <a:p>
            <a:r>
              <a:rPr lang="en-US" dirty="0" smtClean="0"/>
              <a:t>Imagine Bosnian </a:t>
            </a:r>
            <a:r>
              <a:rPr lang="en-US" b="1" dirty="0" smtClean="0"/>
              <a:t>Muslims</a:t>
            </a:r>
            <a:r>
              <a:rPr lang="en-US" dirty="0" smtClean="0"/>
              <a:t> in the EU today!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719475"/>
            <a:ext cx="5486400" cy="11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622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228600"/>
            <a:ext cx="4166507" cy="1143000"/>
          </a:xfrm>
        </p:spPr>
        <p:txBody>
          <a:bodyPr/>
          <a:lstStyle/>
          <a:p>
            <a:r>
              <a:rPr lang="en-US" dirty="0" smtClean="0"/>
              <a:t>United Kingdom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3505200"/>
            <a:ext cx="31242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© Steve Bell on Tory immigration policy, </a:t>
            </a:r>
            <a:r>
              <a:rPr lang="en-US" sz="1800" i="1" dirty="0" smtClean="0"/>
              <a:t>The Guardian</a:t>
            </a:r>
            <a:r>
              <a:rPr lang="en-US" sz="1800" dirty="0" smtClean="0"/>
              <a:t> 28th November 2013</a:t>
            </a:r>
            <a:endParaRPr lang="en-US" sz="18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008914" y="2133600"/>
            <a:ext cx="31242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614" y="2990850"/>
            <a:ext cx="5905500" cy="3867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4470400" cy="3352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86400" y="2155370"/>
            <a:ext cx="370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© Dave Brown on Eastern European immigration to UK, The Independent 13th August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79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2224</TotalTime>
  <Words>933</Words>
  <Application>Microsoft Office PowerPoint</Application>
  <PresentationFormat>On-screen Show (4:3)</PresentationFormat>
  <Paragraphs>86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 discussion of Anes Makul’s paper:  Can the European Public Block the Enlargement to the Western Balkans? </vt:lpstr>
      <vt:lpstr>Enlargements from candidate’s perspectives</vt:lpstr>
      <vt:lpstr>Enlargement from candidate’s perspectives TODAY</vt:lpstr>
      <vt:lpstr>European Union’s perspective on Enlargement?</vt:lpstr>
      <vt:lpstr>Is there a European public?</vt:lpstr>
      <vt:lpstr>European public(s)</vt:lpstr>
      <vt:lpstr>Economic “reasons”</vt:lpstr>
      <vt:lpstr>Migration</vt:lpstr>
      <vt:lpstr>United Kingdom</vt:lpstr>
      <vt:lpstr>United Kingdom</vt:lpstr>
      <vt:lpstr>France</vt:lpstr>
      <vt:lpstr>Slovakia</vt:lpstr>
      <vt:lpstr>Czech Republic</vt:lpstr>
      <vt:lpstr>Czech Republic</vt:lpstr>
      <vt:lpstr>Future Enlargement: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the European Public Block the Enlargement to the Western Balkans?</dc:title>
  <dc:creator>monkey</dc:creator>
  <cp:lastModifiedBy>monkey</cp:lastModifiedBy>
  <cp:revision>34</cp:revision>
  <cp:lastPrinted>2014-10-20T18:59:40Z</cp:lastPrinted>
  <dcterms:created xsi:type="dcterms:W3CDTF">2014-10-20T13:58:49Z</dcterms:created>
  <dcterms:modified xsi:type="dcterms:W3CDTF">2014-10-23T20:25:21Z</dcterms:modified>
</cp:coreProperties>
</file>